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4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8" r:id="rId14"/>
    <p:sldId id="279" r:id="rId15"/>
    <p:sldId id="280" r:id="rId16"/>
    <p:sldId id="268" r:id="rId17"/>
    <p:sldId id="269" r:id="rId18"/>
    <p:sldId id="271" r:id="rId19"/>
    <p:sldId id="291" r:id="rId20"/>
    <p:sldId id="293" r:id="rId21"/>
    <p:sldId id="281" r:id="rId22"/>
    <p:sldId id="282" r:id="rId23"/>
    <p:sldId id="283" r:id="rId24"/>
    <p:sldId id="284" r:id="rId25"/>
    <p:sldId id="285" r:id="rId26"/>
    <p:sldId id="286" r:id="rId27"/>
    <p:sldId id="287" r:id="rId28"/>
    <p:sldId id="288" r:id="rId29"/>
    <p:sldId id="289" r:id="rId30"/>
    <p:sldId id="290" r:id="rId31"/>
    <p:sldId id="292" r:id="rId32"/>
    <p:sldId id="270" r:id="rId33"/>
    <p:sldId id="272" r:id="rId34"/>
    <p:sldId id="273" r:id="rId35"/>
    <p:sldId id="274" r:id="rId36"/>
    <p:sldId id="275" r:id="rId37"/>
    <p:sldId id="276" r:id="rId38"/>
    <p:sldId id="277"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66" d="100"/>
          <a:sy n="66" d="100"/>
        </p:scale>
        <p:origin x="900"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2E23E0-1815-4CCA-B9A7-B1685958B65C}" type="datetimeFigureOut">
              <a:rPr lang="en-US" smtClean="0"/>
              <a:t>3/11/2023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B03A07-FB33-4020-B6D7-400DABA1029A}" type="slidenum">
              <a:rPr lang="en-US" smtClean="0"/>
              <a:t>‹#›</a:t>
            </a:fld>
            <a:endParaRPr lang="en-US"/>
          </a:p>
        </p:txBody>
      </p:sp>
    </p:spTree>
    <p:extLst>
      <p:ext uri="{BB962C8B-B14F-4D97-AF65-F5344CB8AC3E}">
        <p14:creationId xmlns:p14="http://schemas.microsoft.com/office/powerpoint/2010/main" val="2256027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A94141-3323-4A17-A996-67DC8BA077B2}" type="datetimeFigureOut">
              <a:rPr lang="en-US" smtClean="0"/>
              <a:t>3/11/2023</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3FBAC508-8E9F-4358-B978-583D8059B8F7}"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32866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A94141-3323-4A17-A996-67DC8BA077B2}" type="datetimeFigureOut">
              <a:rPr lang="en-US" smtClean="0"/>
              <a:t>3/11/2023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BAC508-8E9F-4358-B978-583D8059B8F7}"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11986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A94141-3323-4A17-A996-67DC8BA077B2}" type="datetimeFigureOut">
              <a:rPr lang="en-US" smtClean="0"/>
              <a:t>3/11/2023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BAC508-8E9F-4358-B978-583D8059B8F7}"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83005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AA94141-3323-4A17-A996-67DC8BA077B2}" type="datetimeFigureOut">
              <a:rPr lang="en-US" smtClean="0"/>
              <a:t>3/11/2023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BAC508-8E9F-4358-B978-583D8059B8F7}"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39920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AA94141-3323-4A17-A996-67DC8BA077B2}" type="datetimeFigureOut">
              <a:rPr lang="en-US" smtClean="0"/>
              <a:t>3/11/2023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BAC508-8E9F-4358-B978-583D8059B8F7}"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9581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AA94141-3323-4A17-A996-67DC8BA077B2}" type="datetimeFigureOut">
              <a:rPr lang="en-US" smtClean="0"/>
              <a:t>3/11/2023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BAC508-8E9F-4358-B978-583D8059B8F7}"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64068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AA94141-3323-4A17-A996-67DC8BA077B2}" type="datetimeFigureOut">
              <a:rPr lang="en-US" smtClean="0"/>
              <a:t>3/11/2023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BAC508-8E9F-4358-B978-583D8059B8F7}"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22326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AA94141-3323-4A17-A996-67DC8BA077B2}" type="datetimeFigureOut">
              <a:rPr lang="en-US" smtClean="0"/>
              <a:t>3/11/2023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BAC508-8E9F-4358-B978-583D8059B8F7}"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650335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A94141-3323-4A17-A996-67DC8BA077B2}" type="datetimeFigureOut">
              <a:rPr lang="en-US" smtClean="0"/>
              <a:t>3/11/2023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BAC508-8E9F-4358-B978-583D8059B8F7}" type="slidenum">
              <a:rPr lang="en-US" smtClean="0"/>
              <a:t>‹#›</a:t>
            </a:fld>
            <a:endParaRPr lang="en-US"/>
          </a:p>
        </p:txBody>
      </p:sp>
    </p:spTree>
    <p:extLst>
      <p:ext uri="{BB962C8B-B14F-4D97-AF65-F5344CB8AC3E}">
        <p14:creationId xmlns:p14="http://schemas.microsoft.com/office/powerpoint/2010/main" val="603927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A94141-3323-4A17-A996-67DC8BA077B2}" type="datetimeFigureOut">
              <a:rPr lang="en-US" smtClean="0"/>
              <a:t>3/11/2023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BAC508-8E9F-4358-B978-583D8059B8F7}"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02206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9AA94141-3323-4A17-A996-67DC8BA077B2}" type="datetimeFigureOut">
              <a:rPr lang="en-US" smtClean="0"/>
              <a:t>3/11/2023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3FBAC508-8E9F-4358-B978-583D8059B8F7}"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514658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9AA94141-3323-4A17-A996-67DC8BA077B2}" type="datetimeFigureOut">
              <a:rPr lang="en-US" smtClean="0"/>
              <a:t>3/11/2023</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FBAC508-8E9F-4358-B978-583D8059B8F7}"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484052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3357A-0C03-A707-41B3-901C2CDA9C9C}"/>
              </a:ext>
            </a:extLst>
          </p:cNvPr>
          <p:cNvSpPr>
            <a:spLocks noGrp="1"/>
          </p:cNvSpPr>
          <p:nvPr>
            <p:ph type="ctrTitle"/>
          </p:nvPr>
        </p:nvSpPr>
        <p:spPr>
          <a:xfrm>
            <a:off x="2702866" y="2151803"/>
            <a:ext cx="7276305" cy="2554394"/>
          </a:xfrm>
        </p:spPr>
        <p:txBody>
          <a:bodyPr>
            <a:normAutofit fontScale="90000"/>
          </a:bodyPr>
          <a:lstStyle/>
          <a:p>
            <a:r>
              <a:rPr lang="en-US" sz="6600" dirty="0"/>
              <a:t>Payment reminder           application</a:t>
            </a:r>
            <a:br>
              <a:rPr lang="en-US" sz="6600" dirty="0"/>
            </a:br>
            <a:endParaRPr lang="en-US" dirty="0"/>
          </a:p>
        </p:txBody>
      </p:sp>
      <p:sp>
        <p:nvSpPr>
          <p:cNvPr id="3" name="Subtitle 2">
            <a:extLst>
              <a:ext uri="{FF2B5EF4-FFF2-40B4-BE49-F238E27FC236}">
                <a16:creationId xmlns:a16="http://schemas.microsoft.com/office/drawing/2014/main" id="{4B16D487-706B-75F1-59E2-B758A0489921}"/>
              </a:ext>
            </a:extLst>
          </p:cNvPr>
          <p:cNvSpPr>
            <a:spLocks noGrp="1"/>
          </p:cNvSpPr>
          <p:nvPr>
            <p:ph type="subTitle" idx="1"/>
          </p:nvPr>
        </p:nvSpPr>
        <p:spPr>
          <a:xfrm>
            <a:off x="8032653" y="4386161"/>
            <a:ext cx="3583548" cy="1242609"/>
          </a:xfrm>
        </p:spPr>
        <p:txBody>
          <a:bodyPr>
            <a:normAutofit fontScale="77500" lnSpcReduction="20000"/>
          </a:bodyPr>
          <a:lstStyle/>
          <a:p>
            <a:r>
              <a:rPr lang="en-US" sz="2800" dirty="0"/>
              <a:t>Deeksha sahu (229024)</a:t>
            </a:r>
          </a:p>
          <a:p>
            <a:r>
              <a:rPr lang="en-US" sz="2800" dirty="0"/>
              <a:t>Nikhil </a:t>
            </a:r>
            <a:r>
              <a:rPr lang="en-US" sz="2800" dirty="0" err="1"/>
              <a:t>solankhi</a:t>
            </a:r>
            <a:r>
              <a:rPr lang="en-US" sz="2800" dirty="0"/>
              <a:t>(229046)</a:t>
            </a:r>
          </a:p>
        </p:txBody>
      </p:sp>
      <p:pic>
        <p:nvPicPr>
          <p:cNvPr id="4" name="Picture 2">
            <a:extLst>
              <a:ext uri="{FF2B5EF4-FFF2-40B4-BE49-F238E27FC236}">
                <a16:creationId xmlns:a16="http://schemas.microsoft.com/office/drawing/2014/main" id="{41F44D69-7B7B-FD21-F198-32780630FC92}"/>
              </a:ext>
            </a:extLst>
          </p:cNvPr>
          <p:cNvPicPr>
            <a:picLocks noChangeAspect="1" noChangeArrowheads="1"/>
          </p:cNvPicPr>
          <p:nvPr/>
        </p:nvPicPr>
        <p:blipFill>
          <a:blip r:embed="rId2"/>
          <a:srcRect/>
          <a:stretch>
            <a:fillRect/>
          </a:stretch>
        </p:blipFill>
        <p:spPr bwMode="auto">
          <a:xfrm>
            <a:off x="8601542" y="469451"/>
            <a:ext cx="3090175" cy="1242609"/>
          </a:xfrm>
          <a:prstGeom prst="rect">
            <a:avLst/>
          </a:prstGeom>
          <a:noFill/>
          <a:ln w="9525">
            <a:noFill/>
            <a:miter lim="800000"/>
            <a:headEnd/>
            <a:tailEnd/>
          </a:ln>
          <a:effectLst/>
        </p:spPr>
      </p:pic>
      <p:pic>
        <p:nvPicPr>
          <p:cNvPr id="5" name="Picture 3">
            <a:extLst>
              <a:ext uri="{FF2B5EF4-FFF2-40B4-BE49-F238E27FC236}">
                <a16:creationId xmlns:a16="http://schemas.microsoft.com/office/drawing/2014/main" id="{00F49BF4-46BC-BBE7-1FE0-D1945E4093E9}"/>
              </a:ext>
            </a:extLst>
          </p:cNvPr>
          <p:cNvPicPr>
            <a:picLocks noChangeAspect="1" noChangeArrowheads="1"/>
          </p:cNvPicPr>
          <p:nvPr/>
        </p:nvPicPr>
        <p:blipFill>
          <a:blip r:embed="rId3"/>
          <a:srcRect/>
          <a:stretch>
            <a:fillRect/>
          </a:stretch>
        </p:blipFill>
        <p:spPr bwMode="auto">
          <a:xfrm>
            <a:off x="575799" y="264524"/>
            <a:ext cx="1713927" cy="1502230"/>
          </a:xfrm>
          <a:prstGeom prst="rect">
            <a:avLst/>
          </a:prstGeom>
          <a:noFill/>
          <a:ln w="9525">
            <a:noFill/>
            <a:miter lim="800000"/>
            <a:headEnd/>
            <a:tailEnd/>
          </a:ln>
          <a:effectLst/>
        </p:spPr>
      </p:pic>
    </p:spTree>
    <p:extLst>
      <p:ext uri="{BB962C8B-B14F-4D97-AF65-F5344CB8AC3E}">
        <p14:creationId xmlns:p14="http://schemas.microsoft.com/office/powerpoint/2010/main" val="370297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EAE21F-BBB2-4BBB-77B7-04E8EBB72030}"/>
              </a:ext>
            </a:extLst>
          </p:cNvPr>
          <p:cNvSpPr txBox="1"/>
          <p:nvPr/>
        </p:nvSpPr>
        <p:spPr>
          <a:xfrm>
            <a:off x="3138985" y="206423"/>
            <a:ext cx="5527344" cy="461665"/>
          </a:xfrm>
          <a:prstGeom prst="rect">
            <a:avLst/>
          </a:prstGeom>
          <a:noFill/>
        </p:spPr>
        <p:txBody>
          <a:bodyPr wrap="square" rtlCol="0">
            <a:spAutoFit/>
          </a:bodyPr>
          <a:lstStyle/>
          <a:p>
            <a:r>
              <a:rPr lang="en-US" sz="2400" b="1" dirty="0"/>
              <a:t> ACTIVITY DIAGRAM OF ADMIN</a:t>
            </a:r>
          </a:p>
        </p:txBody>
      </p:sp>
      <p:pic>
        <p:nvPicPr>
          <p:cNvPr id="5" name="Picture 4">
            <a:extLst>
              <a:ext uri="{FF2B5EF4-FFF2-40B4-BE49-F238E27FC236}">
                <a16:creationId xmlns:a16="http://schemas.microsoft.com/office/drawing/2014/main" id="{DFA65CD8-DD08-F6FF-B4AF-D3D5CAEAD6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0971" y="932513"/>
            <a:ext cx="7097486" cy="5148973"/>
          </a:xfrm>
          <a:prstGeom prst="rect">
            <a:avLst/>
          </a:prstGeom>
        </p:spPr>
      </p:pic>
    </p:spTree>
    <p:extLst>
      <p:ext uri="{BB962C8B-B14F-4D97-AF65-F5344CB8AC3E}">
        <p14:creationId xmlns:p14="http://schemas.microsoft.com/office/powerpoint/2010/main" val="1050822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A6D0C6-1A59-BBC2-5413-1DEF4A8C8402}"/>
              </a:ext>
            </a:extLst>
          </p:cNvPr>
          <p:cNvSpPr txBox="1"/>
          <p:nvPr/>
        </p:nvSpPr>
        <p:spPr>
          <a:xfrm>
            <a:off x="4561602" y="207135"/>
            <a:ext cx="5527344" cy="461665"/>
          </a:xfrm>
          <a:prstGeom prst="rect">
            <a:avLst/>
          </a:prstGeom>
          <a:noFill/>
        </p:spPr>
        <p:txBody>
          <a:bodyPr wrap="square" rtlCol="0">
            <a:spAutoFit/>
          </a:bodyPr>
          <a:lstStyle/>
          <a:p>
            <a:r>
              <a:rPr lang="en-US" sz="2400" dirty="0"/>
              <a:t> </a:t>
            </a:r>
            <a:r>
              <a:rPr lang="en-US" sz="2400" b="1" dirty="0"/>
              <a:t>USE CASE DIAGRAM</a:t>
            </a:r>
          </a:p>
        </p:txBody>
      </p:sp>
      <p:pic>
        <p:nvPicPr>
          <p:cNvPr id="7" name="Picture 6">
            <a:extLst>
              <a:ext uri="{FF2B5EF4-FFF2-40B4-BE49-F238E27FC236}">
                <a16:creationId xmlns:a16="http://schemas.microsoft.com/office/drawing/2014/main" id="{27FEEC5D-A34F-F358-9977-E03F1501E6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5402" y="1657072"/>
            <a:ext cx="3949927" cy="4588847"/>
          </a:xfrm>
          <a:prstGeom prst="rect">
            <a:avLst/>
          </a:prstGeom>
        </p:spPr>
      </p:pic>
      <p:pic>
        <p:nvPicPr>
          <p:cNvPr id="9" name="Picture 8">
            <a:extLst>
              <a:ext uri="{FF2B5EF4-FFF2-40B4-BE49-F238E27FC236}">
                <a16:creationId xmlns:a16="http://schemas.microsoft.com/office/drawing/2014/main" id="{E0391E34-B027-DE58-06BD-EDDE386D5B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80830" y="1657071"/>
            <a:ext cx="3865768" cy="4588847"/>
          </a:xfrm>
          <a:prstGeom prst="rect">
            <a:avLst/>
          </a:prstGeom>
        </p:spPr>
      </p:pic>
      <p:sp>
        <p:nvSpPr>
          <p:cNvPr id="10" name="TextBox 9">
            <a:extLst>
              <a:ext uri="{FF2B5EF4-FFF2-40B4-BE49-F238E27FC236}">
                <a16:creationId xmlns:a16="http://schemas.microsoft.com/office/drawing/2014/main" id="{D955ADB6-8762-C3C3-93B1-13C9A7AE021D}"/>
              </a:ext>
            </a:extLst>
          </p:cNvPr>
          <p:cNvSpPr txBox="1"/>
          <p:nvPr/>
        </p:nvSpPr>
        <p:spPr>
          <a:xfrm>
            <a:off x="1228296" y="1008483"/>
            <a:ext cx="4067033" cy="461665"/>
          </a:xfrm>
          <a:prstGeom prst="rect">
            <a:avLst/>
          </a:prstGeom>
          <a:noFill/>
        </p:spPr>
        <p:txBody>
          <a:bodyPr wrap="square" rtlCol="0">
            <a:spAutoFit/>
          </a:bodyPr>
          <a:lstStyle/>
          <a:p>
            <a:r>
              <a:rPr lang="en-US" sz="2400" dirty="0">
                <a:solidFill>
                  <a:schemeClr val="accent5">
                    <a:lumMod val="20000"/>
                    <a:lumOff val="80000"/>
                  </a:schemeClr>
                </a:solidFill>
              </a:rPr>
              <a:t>   </a:t>
            </a:r>
            <a:r>
              <a:rPr lang="en-US" sz="2400" dirty="0">
                <a:solidFill>
                  <a:srgbClr val="C00000"/>
                </a:solidFill>
              </a:rPr>
              <a:t>Admin Use case Diagram</a:t>
            </a:r>
          </a:p>
        </p:txBody>
      </p:sp>
      <p:sp>
        <p:nvSpPr>
          <p:cNvPr id="12" name="TextBox 11">
            <a:extLst>
              <a:ext uri="{FF2B5EF4-FFF2-40B4-BE49-F238E27FC236}">
                <a16:creationId xmlns:a16="http://schemas.microsoft.com/office/drawing/2014/main" id="{8A636841-E554-90DA-E140-19A52726D2FD}"/>
              </a:ext>
            </a:extLst>
          </p:cNvPr>
          <p:cNvSpPr txBox="1"/>
          <p:nvPr/>
        </p:nvSpPr>
        <p:spPr>
          <a:xfrm>
            <a:off x="7209431" y="1039261"/>
            <a:ext cx="6107372" cy="461665"/>
          </a:xfrm>
          <a:prstGeom prst="rect">
            <a:avLst/>
          </a:prstGeom>
          <a:noFill/>
        </p:spPr>
        <p:txBody>
          <a:bodyPr wrap="square">
            <a:spAutoFit/>
          </a:bodyPr>
          <a:lstStyle/>
          <a:p>
            <a:r>
              <a:rPr lang="en-US" sz="2000" dirty="0">
                <a:solidFill>
                  <a:schemeClr val="accent5">
                    <a:lumMod val="20000"/>
                    <a:lumOff val="80000"/>
                  </a:schemeClr>
                </a:solidFill>
              </a:rPr>
              <a:t> </a:t>
            </a:r>
            <a:r>
              <a:rPr lang="en-US" sz="2400" dirty="0">
                <a:solidFill>
                  <a:srgbClr val="C00000"/>
                </a:solidFill>
              </a:rPr>
              <a:t>Owner Use case Diagram</a:t>
            </a:r>
            <a:endParaRPr lang="en-US" sz="2000" dirty="0"/>
          </a:p>
        </p:txBody>
      </p:sp>
    </p:spTree>
    <p:extLst>
      <p:ext uri="{BB962C8B-B14F-4D97-AF65-F5344CB8AC3E}">
        <p14:creationId xmlns:p14="http://schemas.microsoft.com/office/powerpoint/2010/main" val="1484280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A79EF2-4570-6EF7-E02B-F39D4D3C2713}"/>
              </a:ext>
            </a:extLst>
          </p:cNvPr>
          <p:cNvSpPr txBox="1"/>
          <p:nvPr/>
        </p:nvSpPr>
        <p:spPr>
          <a:xfrm>
            <a:off x="4427506" y="89674"/>
            <a:ext cx="5527344" cy="461665"/>
          </a:xfrm>
          <a:prstGeom prst="rect">
            <a:avLst/>
          </a:prstGeom>
          <a:noFill/>
        </p:spPr>
        <p:txBody>
          <a:bodyPr wrap="square" rtlCol="0">
            <a:spAutoFit/>
          </a:bodyPr>
          <a:lstStyle/>
          <a:p>
            <a:r>
              <a:rPr lang="en-US" sz="2400" b="1" dirty="0"/>
              <a:t> DFD DIAGRAM ADMIN</a:t>
            </a:r>
          </a:p>
        </p:txBody>
      </p:sp>
      <p:pic>
        <p:nvPicPr>
          <p:cNvPr id="5" name="Picture 4">
            <a:extLst>
              <a:ext uri="{FF2B5EF4-FFF2-40B4-BE49-F238E27FC236}">
                <a16:creationId xmlns:a16="http://schemas.microsoft.com/office/drawing/2014/main" id="{B21990B6-8F14-4877-D9AD-43F8C2D88E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3387" y="954740"/>
            <a:ext cx="3635148" cy="1625827"/>
          </a:xfrm>
          <a:prstGeom prst="rect">
            <a:avLst/>
          </a:prstGeom>
        </p:spPr>
      </p:pic>
      <p:pic>
        <p:nvPicPr>
          <p:cNvPr id="7" name="Picture 6">
            <a:extLst>
              <a:ext uri="{FF2B5EF4-FFF2-40B4-BE49-F238E27FC236}">
                <a16:creationId xmlns:a16="http://schemas.microsoft.com/office/drawing/2014/main" id="{52558CAE-8C0E-8B59-512E-BD8156762C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5776" y="3134660"/>
            <a:ext cx="4491491" cy="2768600"/>
          </a:xfrm>
          <a:prstGeom prst="rect">
            <a:avLst/>
          </a:prstGeom>
        </p:spPr>
      </p:pic>
      <p:pic>
        <p:nvPicPr>
          <p:cNvPr id="9" name="Picture 8">
            <a:extLst>
              <a:ext uri="{FF2B5EF4-FFF2-40B4-BE49-F238E27FC236}">
                <a16:creationId xmlns:a16="http://schemas.microsoft.com/office/drawing/2014/main" id="{0B72F2EE-A167-57BD-37F4-3F8CE17EF0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954740"/>
            <a:ext cx="5534025" cy="5420546"/>
          </a:xfrm>
          <a:prstGeom prst="rect">
            <a:avLst/>
          </a:prstGeom>
        </p:spPr>
      </p:pic>
    </p:spTree>
    <p:extLst>
      <p:ext uri="{BB962C8B-B14F-4D97-AF65-F5344CB8AC3E}">
        <p14:creationId xmlns:p14="http://schemas.microsoft.com/office/powerpoint/2010/main" val="1742064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F65737-AABC-BC9E-23DE-95D3FCD889C0}"/>
              </a:ext>
            </a:extLst>
          </p:cNvPr>
          <p:cNvSpPr txBox="1"/>
          <p:nvPr/>
        </p:nvSpPr>
        <p:spPr>
          <a:xfrm>
            <a:off x="2982685" y="283030"/>
            <a:ext cx="7336971" cy="461665"/>
          </a:xfrm>
          <a:prstGeom prst="rect">
            <a:avLst/>
          </a:prstGeom>
          <a:noFill/>
        </p:spPr>
        <p:txBody>
          <a:bodyPr wrap="square" rtlCol="0">
            <a:spAutoFit/>
          </a:bodyPr>
          <a:lstStyle/>
          <a:p>
            <a:r>
              <a:rPr lang="en-US" sz="2400" b="1" dirty="0"/>
              <a:t>DFD OWNER/PROPERTY/CLIENT PROCESS</a:t>
            </a:r>
          </a:p>
        </p:txBody>
      </p:sp>
      <p:pic>
        <p:nvPicPr>
          <p:cNvPr id="5" name="Picture 4">
            <a:extLst>
              <a:ext uri="{FF2B5EF4-FFF2-40B4-BE49-F238E27FC236}">
                <a16:creationId xmlns:a16="http://schemas.microsoft.com/office/drawing/2014/main" id="{7DFAF689-6627-6F21-F346-D35E9C33F349}"/>
              </a:ext>
            </a:extLst>
          </p:cNvPr>
          <p:cNvPicPr>
            <a:picLocks noChangeAspect="1"/>
          </p:cNvPicPr>
          <p:nvPr/>
        </p:nvPicPr>
        <p:blipFill rotWithShape="1">
          <a:blip r:embed="rId2">
            <a:extLst>
              <a:ext uri="{28A0092B-C50C-407E-A947-70E740481C1C}">
                <a14:useLocalDpi xmlns:a14="http://schemas.microsoft.com/office/drawing/2010/main" val="0"/>
              </a:ext>
            </a:extLst>
          </a:blip>
          <a:srcRect t="5994"/>
          <a:stretch/>
        </p:blipFill>
        <p:spPr>
          <a:xfrm>
            <a:off x="2735944" y="925286"/>
            <a:ext cx="7453086" cy="5170714"/>
          </a:xfrm>
          <a:prstGeom prst="rect">
            <a:avLst/>
          </a:prstGeom>
        </p:spPr>
      </p:pic>
    </p:spTree>
    <p:extLst>
      <p:ext uri="{BB962C8B-B14F-4D97-AF65-F5344CB8AC3E}">
        <p14:creationId xmlns:p14="http://schemas.microsoft.com/office/powerpoint/2010/main" val="22892669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E68863-2D10-9885-BF4E-1D94E7707862}"/>
              </a:ext>
            </a:extLst>
          </p:cNvPr>
          <p:cNvSpPr txBox="1"/>
          <p:nvPr/>
        </p:nvSpPr>
        <p:spPr>
          <a:xfrm>
            <a:off x="4209792" y="361074"/>
            <a:ext cx="5527344" cy="461665"/>
          </a:xfrm>
          <a:prstGeom prst="rect">
            <a:avLst/>
          </a:prstGeom>
          <a:noFill/>
        </p:spPr>
        <p:txBody>
          <a:bodyPr wrap="square" rtlCol="0">
            <a:spAutoFit/>
          </a:bodyPr>
          <a:lstStyle/>
          <a:p>
            <a:r>
              <a:rPr lang="en-US" sz="2400" b="1" dirty="0"/>
              <a:t> DFD DIAGRAM OWNER</a:t>
            </a:r>
          </a:p>
        </p:txBody>
      </p:sp>
      <p:pic>
        <p:nvPicPr>
          <p:cNvPr id="4" name="Picture 3">
            <a:extLst>
              <a:ext uri="{FF2B5EF4-FFF2-40B4-BE49-F238E27FC236}">
                <a16:creationId xmlns:a16="http://schemas.microsoft.com/office/drawing/2014/main" id="{C5287659-B090-4DDF-2108-703E63BBA6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5819" y="908038"/>
            <a:ext cx="6023428" cy="5247594"/>
          </a:xfrm>
          <a:prstGeom prst="rect">
            <a:avLst/>
          </a:prstGeom>
        </p:spPr>
      </p:pic>
    </p:spTree>
    <p:extLst>
      <p:ext uri="{BB962C8B-B14F-4D97-AF65-F5344CB8AC3E}">
        <p14:creationId xmlns:p14="http://schemas.microsoft.com/office/powerpoint/2010/main" val="72604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D3622CE-BA69-B305-284F-54BF7515B028}"/>
              </a:ext>
            </a:extLst>
          </p:cNvPr>
          <p:cNvSpPr txBox="1"/>
          <p:nvPr/>
        </p:nvSpPr>
        <p:spPr>
          <a:xfrm>
            <a:off x="2953656" y="0"/>
            <a:ext cx="7336971" cy="461665"/>
          </a:xfrm>
          <a:prstGeom prst="rect">
            <a:avLst/>
          </a:prstGeom>
          <a:noFill/>
        </p:spPr>
        <p:txBody>
          <a:bodyPr wrap="square" rtlCol="0">
            <a:spAutoFit/>
          </a:bodyPr>
          <a:lstStyle/>
          <a:p>
            <a:r>
              <a:rPr lang="en-US" sz="2400" b="1" dirty="0"/>
              <a:t>DFD  PROPERTY/CLIENT PROCESS</a:t>
            </a:r>
          </a:p>
        </p:txBody>
      </p:sp>
      <p:pic>
        <p:nvPicPr>
          <p:cNvPr id="4" name="Picture 3">
            <a:extLst>
              <a:ext uri="{FF2B5EF4-FFF2-40B4-BE49-F238E27FC236}">
                <a16:creationId xmlns:a16="http://schemas.microsoft.com/office/drawing/2014/main" id="{F41AC0B8-DF4D-158D-7B14-10DBE1824EA6}"/>
              </a:ext>
            </a:extLst>
          </p:cNvPr>
          <p:cNvPicPr>
            <a:picLocks noChangeAspect="1"/>
          </p:cNvPicPr>
          <p:nvPr/>
        </p:nvPicPr>
        <p:blipFill rotWithShape="1">
          <a:blip r:embed="rId2">
            <a:extLst>
              <a:ext uri="{28A0092B-C50C-407E-A947-70E740481C1C}">
                <a14:useLocalDpi xmlns:a14="http://schemas.microsoft.com/office/drawing/2010/main" val="0"/>
              </a:ext>
            </a:extLst>
          </a:blip>
          <a:srcRect t="4687"/>
          <a:stretch/>
        </p:blipFill>
        <p:spPr>
          <a:xfrm>
            <a:off x="2358571" y="575547"/>
            <a:ext cx="7220857" cy="5706905"/>
          </a:xfrm>
          <a:prstGeom prst="rect">
            <a:avLst/>
          </a:prstGeom>
        </p:spPr>
      </p:pic>
    </p:spTree>
    <p:extLst>
      <p:ext uri="{BB962C8B-B14F-4D97-AF65-F5344CB8AC3E}">
        <p14:creationId xmlns:p14="http://schemas.microsoft.com/office/powerpoint/2010/main" val="2859449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CB87D3C-F72B-C31C-9F2E-8AB99B991E03}"/>
              </a:ext>
            </a:extLst>
          </p:cNvPr>
          <p:cNvSpPr txBox="1"/>
          <p:nvPr/>
        </p:nvSpPr>
        <p:spPr>
          <a:xfrm>
            <a:off x="4503762" y="62595"/>
            <a:ext cx="5527344" cy="461665"/>
          </a:xfrm>
          <a:prstGeom prst="rect">
            <a:avLst/>
          </a:prstGeom>
          <a:noFill/>
        </p:spPr>
        <p:txBody>
          <a:bodyPr wrap="square" rtlCol="0">
            <a:spAutoFit/>
          </a:bodyPr>
          <a:lstStyle/>
          <a:p>
            <a:r>
              <a:rPr lang="en-US" sz="2400" b="1" dirty="0"/>
              <a:t> CLASS DIAGRAM</a:t>
            </a:r>
          </a:p>
        </p:txBody>
      </p:sp>
      <p:pic>
        <p:nvPicPr>
          <p:cNvPr id="3" name="Picture 2">
            <a:extLst>
              <a:ext uri="{FF2B5EF4-FFF2-40B4-BE49-F238E27FC236}">
                <a16:creationId xmlns:a16="http://schemas.microsoft.com/office/drawing/2014/main" id="{69169F6D-ED1B-58F1-4871-12581501E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6913" y="524260"/>
            <a:ext cx="8980227" cy="5691115"/>
          </a:xfrm>
          <a:prstGeom prst="rect">
            <a:avLst/>
          </a:prstGeom>
        </p:spPr>
      </p:pic>
    </p:spTree>
    <p:extLst>
      <p:ext uri="{BB962C8B-B14F-4D97-AF65-F5344CB8AC3E}">
        <p14:creationId xmlns:p14="http://schemas.microsoft.com/office/powerpoint/2010/main" val="2877431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DA67CE-7474-C31C-CD28-53349B454F6B}"/>
              </a:ext>
            </a:extLst>
          </p:cNvPr>
          <p:cNvSpPr txBox="1"/>
          <p:nvPr/>
        </p:nvSpPr>
        <p:spPr>
          <a:xfrm>
            <a:off x="3794077" y="2444656"/>
            <a:ext cx="5527344" cy="769441"/>
          </a:xfrm>
          <a:prstGeom prst="rect">
            <a:avLst/>
          </a:prstGeom>
          <a:noFill/>
        </p:spPr>
        <p:txBody>
          <a:bodyPr wrap="square" rtlCol="0">
            <a:spAutoFit/>
          </a:bodyPr>
          <a:lstStyle/>
          <a:p>
            <a:r>
              <a:rPr lang="en-US" sz="4400" b="1" dirty="0"/>
              <a:t>SCREEN SHOTS</a:t>
            </a:r>
          </a:p>
        </p:txBody>
      </p:sp>
    </p:spTree>
    <p:extLst>
      <p:ext uri="{BB962C8B-B14F-4D97-AF65-F5344CB8AC3E}">
        <p14:creationId xmlns:p14="http://schemas.microsoft.com/office/powerpoint/2010/main" val="10308612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DFA298-E741-184D-3D86-DE6FFD8EBC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extLst>
      <p:ext uri="{BB962C8B-B14F-4D97-AF65-F5344CB8AC3E}">
        <p14:creationId xmlns:p14="http://schemas.microsoft.com/office/powerpoint/2010/main" val="1042905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B645BD-CD97-51FE-F297-90DF336BC7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369129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D51523-D752-B3C5-9B37-48289631631A}"/>
              </a:ext>
            </a:extLst>
          </p:cNvPr>
          <p:cNvSpPr txBox="1"/>
          <p:nvPr/>
        </p:nvSpPr>
        <p:spPr>
          <a:xfrm>
            <a:off x="1899313" y="1064525"/>
            <a:ext cx="8393373" cy="5509200"/>
          </a:xfrm>
          <a:prstGeom prst="rect">
            <a:avLst/>
          </a:prstGeom>
          <a:noFill/>
        </p:spPr>
        <p:txBody>
          <a:bodyPr wrap="square" rtlCol="0">
            <a:spAutoFit/>
          </a:bodyPr>
          <a:lstStyle/>
          <a:p>
            <a:endParaRPr lang="en-US" sz="2800" dirty="0"/>
          </a:p>
          <a:p>
            <a:pPr marL="457200" indent="-457200">
              <a:buFont typeface="Arial" panose="020B0604020202020204" pitchFamily="34" charset="0"/>
              <a:buChar char="•"/>
            </a:pPr>
            <a:r>
              <a:rPr lang="en-US" sz="2400" dirty="0"/>
              <a:t>Introduction</a:t>
            </a:r>
          </a:p>
          <a:p>
            <a:pPr marL="457200" indent="-457200">
              <a:buFont typeface="Arial" panose="020B0604020202020204" pitchFamily="34" charset="0"/>
              <a:buChar char="•"/>
            </a:pPr>
            <a:r>
              <a:rPr lang="en-US" sz="2400" dirty="0"/>
              <a:t>Objective</a:t>
            </a:r>
          </a:p>
          <a:p>
            <a:pPr marL="457200" indent="-457200">
              <a:buFont typeface="Arial" panose="020B0604020202020204" pitchFamily="34" charset="0"/>
              <a:buChar char="•"/>
            </a:pPr>
            <a:r>
              <a:rPr lang="en-US" sz="2400" dirty="0"/>
              <a:t>UML Diagrams</a:t>
            </a:r>
          </a:p>
          <a:p>
            <a:pPr marL="457200" indent="-457200">
              <a:buFont typeface="Arial" panose="020B0604020202020204" pitchFamily="34" charset="0"/>
              <a:buChar char="•"/>
            </a:pPr>
            <a:r>
              <a:rPr lang="en-US" sz="2400" dirty="0"/>
              <a:t>Screenshots</a:t>
            </a:r>
          </a:p>
          <a:p>
            <a:pPr marL="457200" indent="-457200">
              <a:buFont typeface="Arial" panose="020B0604020202020204" pitchFamily="34" charset="0"/>
              <a:buChar char="•"/>
            </a:pPr>
            <a:r>
              <a:rPr lang="en-US" sz="2400" dirty="0"/>
              <a:t>Specifications</a:t>
            </a:r>
          </a:p>
          <a:p>
            <a:pPr marL="457200" indent="-457200">
              <a:buFont typeface="Arial" panose="020B0604020202020204" pitchFamily="34" charset="0"/>
              <a:buChar char="•"/>
            </a:pPr>
            <a:r>
              <a:rPr lang="en-US" sz="2400" dirty="0"/>
              <a:t>Requirement</a:t>
            </a:r>
          </a:p>
          <a:p>
            <a:pPr marL="457200" indent="-457200">
              <a:buFont typeface="Arial" panose="020B0604020202020204" pitchFamily="34" charset="0"/>
              <a:buChar char="•"/>
            </a:pPr>
            <a:r>
              <a:rPr lang="en-US" sz="2400" dirty="0"/>
              <a:t>Advantages</a:t>
            </a:r>
          </a:p>
          <a:p>
            <a:pPr marL="457200" indent="-457200">
              <a:buFont typeface="Arial" panose="020B0604020202020204" pitchFamily="34" charset="0"/>
              <a:buChar char="•"/>
            </a:pPr>
            <a:r>
              <a:rPr lang="en-US" sz="2400" dirty="0"/>
              <a:t>Disadvantages</a:t>
            </a:r>
          </a:p>
          <a:p>
            <a:pPr marL="457200" indent="-457200">
              <a:buFont typeface="Arial" panose="020B0604020202020204" pitchFamily="34" charset="0"/>
              <a:buChar char="•"/>
            </a:pPr>
            <a:r>
              <a:rPr lang="en-US" sz="2400" dirty="0"/>
              <a:t>Conclusion</a:t>
            </a:r>
          </a:p>
          <a:p>
            <a:pPr marL="457200" indent="-457200">
              <a:buFont typeface="Arial" panose="020B0604020202020204" pitchFamily="34" charset="0"/>
              <a:buChar char="•"/>
            </a:pPr>
            <a:r>
              <a:rPr lang="en-US" sz="2400" dirty="0"/>
              <a:t>Future Enhancement</a:t>
            </a:r>
          </a:p>
          <a:p>
            <a:pPr marL="457200" indent="-457200">
              <a:buFont typeface="Arial" panose="020B0604020202020204" pitchFamily="34" charset="0"/>
              <a:buChar char="•"/>
            </a:pPr>
            <a:r>
              <a:rPr lang="en-US" sz="2400" dirty="0"/>
              <a:t>References</a:t>
            </a:r>
          </a:p>
          <a:p>
            <a:pPr marL="457200" indent="-457200">
              <a:buFont typeface="Arial" panose="020B0604020202020204" pitchFamily="34" charset="0"/>
              <a:buChar char="•"/>
            </a:pPr>
            <a:endParaRPr lang="en-US" sz="2400" dirty="0"/>
          </a:p>
          <a:p>
            <a:endParaRPr lang="en-US" dirty="0"/>
          </a:p>
          <a:p>
            <a:endParaRPr lang="en-US" dirty="0"/>
          </a:p>
        </p:txBody>
      </p:sp>
      <p:sp>
        <p:nvSpPr>
          <p:cNvPr id="3" name="TextBox 2">
            <a:extLst>
              <a:ext uri="{FF2B5EF4-FFF2-40B4-BE49-F238E27FC236}">
                <a16:creationId xmlns:a16="http://schemas.microsoft.com/office/drawing/2014/main" id="{66EC0A62-A46D-DEDC-CBF4-DAC7B0469FAB}"/>
              </a:ext>
            </a:extLst>
          </p:cNvPr>
          <p:cNvSpPr txBox="1"/>
          <p:nvPr/>
        </p:nvSpPr>
        <p:spPr>
          <a:xfrm>
            <a:off x="3070746" y="587471"/>
            <a:ext cx="6591869" cy="954107"/>
          </a:xfrm>
          <a:prstGeom prst="rect">
            <a:avLst/>
          </a:prstGeom>
          <a:noFill/>
        </p:spPr>
        <p:txBody>
          <a:bodyPr wrap="square" rtlCol="0">
            <a:spAutoFit/>
          </a:bodyPr>
          <a:lstStyle/>
          <a:p>
            <a:r>
              <a:rPr lang="en-US" sz="2800" dirty="0">
                <a:latin typeface="+mj-lt"/>
              </a:rPr>
              <a:t>AGENDA OF THIS DOCUMENTS IS :</a:t>
            </a:r>
          </a:p>
          <a:p>
            <a:endParaRPr lang="en-US" sz="2800" dirty="0"/>
          </a:p>
        </p:txBody>
      </p:sp>
    </p:spTree>
    <p:extLst>
      <p:ext uri="{BB962C8B-B14F-4D97-AF65-F5344CB8AC3E}">
        <p14:creationId xmlns:p14="http://schemas.microsoft.com/office/powerpoint/2010/main" val="11367191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BDDAA26-2B8A-6DD5-B5FF-24422F5D026F}"/>
              </a:ext>
            </a:extLst>
          </p:cNvPr>
          <p:cNvPicPr>
            <a:picLocks noChangeAspect="1"/>
          </p:cNvPicPr>
          <p:nvPr/>
        </p:nvPicPr>
        <p:blipFill rotWithShape="1">
          <a:blip r:embed="rId2">
            <a:extLst>
              <a:ext uri="{28A0092B-C50C-407E-A947-70E740481C1C}">
                <a14:useLocalDpi xmlns:a14="http://schemas.microsoft.com/office/drawing/2010/main" val="0"/>
              </a:ext>
            </a:extLst>
          </a:blip>
          <a:srcRect l="1" r="24644" b="85821"/>
          <a:stretch/>
        </p:blipFill>
        <p:spPr>
          <a:xfrm>
            <a:off x="1357085" y="2456543"/>
            <a:ext cx="9187543" cy="972457"/>
          </a:xfrm>
          <a:prstGeom prst="rect">
            <a:avLst/>
          </a:prstGeom>
        </p:spPr>
      </p:pic>
    </p:spTree>
    <p:extLst>
      <p:ext uri="{BB962C8B-B14F-4D97-AF65-F5344CB8AC3E}">
        <p14:creationId xmlns:p14="http://schemas.microsoft.com/office/powerpoint/2010/main" val="10455864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08BF66E-18B5-27A7-3F87-300F69354D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4975" cy="6857999"/>
          </a:xfrm>
          <a:prstGeom prst="rect">
            <a:avLst/>
          </a:prstGeom>
        </p:spPr>
      </p:pic>
    </p:spTree>
    <p:extLst>
      <p:ext uri="{BB962C8B-B14F-4D97-AF65-F5344CB8AC3E}">
        <p14:creationId xmlns:p14="http://schemas.microsoft.com/office/powerpoint/2010/main" val="25894943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0B067E4-52E0-1D48-930E-59792B0019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0183322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823F70C-BFC3-9A25-0BC7-8BC5304A63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2700105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62FDEF9-3EA3-A535-41C9-9F7C98F8DB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030313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01A3C2-4316-9A2A-95E6-7D58FFF188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7150452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BA4D442-DC5B-92E1-935C-5D266DCB6A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3115998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82A1C7-9FDD-0201-79C5-0318001ABC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813613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7C02ADD-CD0B-0D85-1828-B8FC0F0750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4339052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337710E-0BA0-9912-8584-EE08561D90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440423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650D44-6EAE-8F5D-5809-CAD31E6C49D0}"/>
              </a:ext>
            </a:extLst>
          </p:cNvPr>
          <p:cNvSpPr txBox="1"/>
          <p:nvPr/>
        </p:nvSpPr>
        <p:spPr>
          <a:xfrm>
            <a:off x="4367283" y="598198"/>
            <a:ext cx="4735773" cy="584775"/>
          </a:xfrm>
          <a:prstGeom prst="rect">
            <a:avLst/>
          </a:prstGeom>
          <a:noFill/>
        </p:spPr>
        <p:txBody>
          <a:bodyPr wrap="square" rtlCol="0">
            <a:spAutoFit/>
          </a:bodyPr>
          <a:lstStyle/>
          <a:p>
            <a:r>
              <a:rPr lang="en-US" sz="3200" dirty="0"/>
              <a:t>INTRODUCTION</a:t>
            </a:r>
          </a:p>
        </p:txBody>
      </p:sp>
      <p:sp>
        <p:nvSpPr>
          <p:cNvPr id="3" name="TextBox 2">
            <a:extLst>
              <a:ext uri="{FF2B5EF4-FFF2-40B4-BE49-F238E27FC236}">
                <a16:creationId xmlns:a16="http://schemas.microsoft.com/office/drawing/2014/main" id="{B8DA9A4D-9200-08A6-A321-18014859B178}"/>
              </a:ext>
            </a:extLst>
          </p:cNvPr>
          <p:cNvSpPr txBox="1"/>
          <p:nvPr/>
        </p:nvSpPr>
        <p:spPr>
          <a:xfrm>
            <a:off x="1364777" y="1733266"/>
            <a:ext cx="9580728" cy="2308324"/>
          </a:xfrm>
          <a:prstGeom prst="rect">
            <a:avLst/>
          </a:prstGeom>
          <a:noFill/>
        </p:spPr>
        <p:txBody>
          <a:bodyPr wrap="square" rtlCol="0">
            <a:spAutoFit/>
          </a:bodyPr>
          <a:lstStyle/>
          <a:p>
            <a:r>
              <a:rPr lang="en-US" sz="2400" b="0" i="0" dirty="0">
                <a:solidFill>
                  <a:srgbClr val="202122"/>
                </a:solidFill>
                <a:effectLst/>
              </a:rPr>
              <a:t>Payment reminder application is a type of time management computer application that is designed to alert the user and their client of important events in our case the due payment that have been input in our program. This programs provide a list view of events (view ,add ,update), as well as a reminding technique. In this application the reminders are provided through email to the owner of the properties and their clients.</a:t>
            </a:r>
            <a:endParaRPr lang="en-US" sz="2400" dirty="0"/>
          </a:p>
        </p:txBody>
      </p:sp>
    </p:spTree>
    <p:extLst>
      <p:ext uri="{BB962C8B-B14F-4D97-AF65-F5344CB8AC3E}">
        <p14:creationId xmlns:p14="http://schemas.microsoft.com/office/powerpoint/2010/main" val="41131516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454738-ADEF-FBC2-469C-A796531032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6530637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F92CB4A-A30C-EA78-E73B-A07DA39C5C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4698421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D4EA941-00AD-B462-5A75-566FFFC52631}"/>
              </a:ext>
            </a:extLst>
          </p:cNvPr>
          <p:cNvSpPr txBox="1"/>
          <p:nvPr/>
        </p:nvSpPr>
        <p:spPr>
          <a:xfrm>
            <a:off x="3971498" y="547617"/>
            <a:ext cx="5527344" cy="646331"/>
          </a:xfrm>
          <a:prstGeom prst="rect">
            <a:avLst/>
          </a:prstGeom>
          <a:noFill/>
        </p:spPr>
        <p:txBody>
          <a:bodyPr wrap="square" rtlCol="0">
            <a:spAutoFit/>
          </a:bodyPr>
          <a:lstStyle/>
          <a:p>
            <a:r>
              <a:rPr lang="en-US" sz="3600" b="1" dirty="0"/>
              <a:t>SPECIFICATIONS</a:t>
            </a:r>
            <a:endParaRPr lang="en-US" sz="3600" dirty="0"/>
          </a:p>
        </p:txBody>
      </p:sp>
      <p:sp>
        <p:nvSpPr>
          <p:cNvPr id="4" name="TextBox 3">
            <a:extLst>
              <a:ext uri="{FF2B5EF4-FFF2-40B4-BE49-F238E27FC236}">
                <a16:creationId xmlns:a16="http://schemas.microsoft.com/office/drawing/2014/main" id="{8520BD3C-964F-A333-CD6F-6DE077983B1E}"/>
              </a:ext>
            </a:extLst>
          </p:cNvPr>
          <p:cNvSpPr txBox="1"/>
          <p:nvPr/>
        </p:nvSpPr>
        <p:spPr>
          <a:xfrm>
            <a:off x="1023582" y="1697672"/>
            <a:ext cx="9785445" cy="4524315"/>
          </a:xfrm>
          <a:prstGeom prst="rect">
            <a:avLst/>
          </a:prstGeom>
          <a:noFill/>
        </p:spPr>
        <p:txBody>
          <a:bodyPr wrap="square" rtlCol="0">
            <a:spAutoFit/>
          </a:bodyPr>
          <a:lstStyle/>
          <a:p>
            <a:pPr marL="342900" lvl="0" indent="-342900" algn="just">
              <a:buFont typeface="Arial" panose="020B0604020202020204" pitchFamily="34" charset="0"/>
              <a:buChar char="•"/>
            </a:pPr>
            <a:r>
              <a:rPr lang="en-US" sz="2400" dirty="0"/>
              <a:t>The application will use JavaScript, HTML and CSS as main web technologies.</a:t>
            </a:r>
          </a:p>
          <a:p>
            <a:pPr marL="342900" lvl="0" indent="-342900" algn="just">
              <a:buFont typeface="Arial" panose="020B0604020202020204" pitchFamily="34" charset="0"/>
              <a:buChar char="•"/>
            </a:pPr>
            <a:r>
              <a:rPr lang="en-US" sz="2400" dirty="0"/>
              <a:t>HTTP and FTP protocols are used as communication protocols. FTP is used to upload the web application in live domain and the client can access it via HTTP protocol.</a:t>
            </a:r>
          </a:p>
          <a:p>
            <a:pPr marL="342900" lvl="0" indent="-342900" algn="just">
              <a:buFont typeface="Arial" panose="020B0604020202020204" pitchFamily="34" charset="0"/>
              <a:buChar char="•"/>
            </a:pPr>
            <a:r>
              <a:rPr lang="en-GB" sz="2400" dirty="0"/>
              <a:t>SMTP protocol is used for Email communication.</a:t>
            </a:r>
            <a:endParaRPr lang="en-US" sz="2400" dirty="0"/>
          </a:p>
          <a:p>
            <a:pPr marL="342900" lvl="0" indent="-342900" algn="just">
              <a:buFont typeface="Arial" panose="020B0604020202020204" pitchFamily="34" charset="0"/>
              <a:buChar char="•"/>
            </a:pPr>
            <a:r>
              <a:rPr lang="en-US" sz="2400" dirty="0"/>
              <a:t>Several types of validations make this web application secure.</a:t>
            </a:r>
          </a:p>
          <a:p>
            <a:pPr marL="342900" lvl="0" indent="-342900" algn="just">
              <a:buFont typeface="Arial" panose="020B0604020202020204" pitchFamily="34" charset="0"/>
              <a:buChar char="•"/>
            </a:pPr>
            <a:r>
              <a:rPr lang="en-US" sz="2400" dirty="0"/>
              <a:t>JWT is also used to secure the APIs.</a:t>
            </a:r>
          </a:p>
          <a:p>
            <a:pPr marL="342900" lvl="0" indent="-342900" algn="just">
              <a:buFont typeface="Arial" panose="020B0604020202020204" pitchFamily="34" charset="0"/>
              <a:buChar char="•"/>
            </a:pPr>
            <a:r>
              <a:rPr lang="en-US" sz="2400" dirty="0"/>
              <a:t>Since PAYMENT REMINDER APP is a web-based application, internet connection must be established.</a:t>
            </a:r>
          </a:p>
          <a:p>
            <a:pPr marL="342900" lvl="0" indent="-342900" algn="just">
              <a:buFont typeface="Arial" panose="020B0604020202020204" pitchFamily="34" charset="0"/>
              <a:buChar char="•"/>
            </a:pPr>
            <a:r>
              <a:rPr lang="en-US" sz="2400" dirty="0"/>
              <a:t>The PAYMENT REMINDER APP will be used on PCs and will function via internet or intranet in any web browser.</a:t>
            </a:r>
          </a:p>
        </p:txBody>
      </p:sp>
    </p:spTree>
    <p:extLst>
      <p:ext uri="{BB962C8B-B14F-4D97-AF65-F5344CB8AC3E}">
        <p14:creationId xmlns:p14="http://schemas.microsoft.com/office/powerpoint/2010/main" val="208623821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4E8F86F-68C1-060D-5597-E7AE49FF3E01}"/>
              </a:ext>
            </a:extLst>
          </p:cNvPr>
          <p:cNvSpPr txBox="1"/>
          <p:nvPr/>
        </p:nvSpPr>
        <p:spPr>
          <a:xfrm>
            <a:off x="3493827" y="395785"/>
            <a:ext cx="5693995" cy="584775"/>
          </a:xfrm>
          <a:prstGeom prst="rect">
            <a:avLst/>
          </a:prstGeom>
          <a:noFill/>
        </p:spPr>
        <p:txBody>
          <a:bodyPr wrap="none" rtlCol="0">
            <a:spAutoFit/>
          </a:bodyPr>
          <a:lstStyle/>
          <a:p>
            <a:r>
              <a:rPr lang="en-US" sz="3200" b="1" dirty="0">
                <a:latin typeface="+mj-lt"/>
              </a:rPr>
              <a:t>S/W and H/W Requirements</a:t>
            </a:r>
          </a:p>
        </p:txBody>
      </p:sp>
      <p:sp>
        <p:nvSpPr>
          <p:cNvPr id="3" name="TextBox 2">
            <a:extLst>
              <a:ext uri="{FF2B5EF4-FFF2-40B4-BE49-F238E27FC236}">
                <a16:creationId xmlns:a16="http://schemas.microsoft.com/office/drawing/2014/main" id="{AF2CD76D-FC07-4C5E-416D-154230068751}"/>
              </a:ext>
            </a:extLst>
          </p:cNvPr>
          <p:cNvSpPr txBox="1"/>
          <p:nvPr/>
        </p:nvSpPr>
        <p:spPr>
          <a:xfrm>
            <a:off x="2961565" y="1225689"/>
            <a:ext cx="8284191" cy="4524315"/>
          </a:xfrm>
          <a:prstGeom prst="rect">
            <a:avLst/>
          </a:prstGeom>
          <a:noFill/>
        </p:spPr>
        <p:txBody>
          <a:bodyPr wrap="square" rtlCol="0">
            <a:spAutoFit/>
          </a:bodyPr>
          <a:lstStyle/>
          <a:p>
            <a:r>
              <a:rPr lang="en-US" sz="2400" b="1" u="sng" dirty="0"/>
              <a:t>Server Side</a:t>
            </a:r>
            <a:r>
              <a:rPr lang="en-US" sz="2400" u="sng" dirty="0"/>
              <a:t>:</a:t>
            </a:r>
          </a:p>
          <a:p>
            <a:r>
              <a:rPr lang="en-US" sz="2400" dirty="0"/>
              <a:t>Processor: Intel® Xeon® processor 3500 series</a:t>
            </a:r>
          </a:p>
          <a:p>
            <a:r>
              <a:rPr lang="en-US" sz="2400" dirty="0"/>
              <a:t>HDD: Minimum 500GB Disk Space</a:t>
            </a:r>
          </a:p>
          <a:p>
            <a:r>
              <a:rPr lang="en-US" sz="2400" dirty="0"/>
              <a:t>RAM: Minimum 4GB </a:t>
            </a:r>
          </a:p>
          <a:p>
            <a:r>
              <a:rPr lang="en-US" sz="2400" dirty="0"/>
              <a:t>OS: Windows 10, Linux 6 </a:t>
            </a:r>
          </a:p>
          <a:p>
            <a:r>
              <a:rPr lang="en-US" sz="2400" dirty="0"/>
              <a:t>Database: MySQL</a:t>
            </a:r>
          </a:p>
          <a:p>
            <a:r>
              <a:rPr lang="en-US" sz="2400" dirty="0"/>
              <a:t> </a:t>
            </a:r>
          </a:p>
          <a:p>
            <a:r>
              <a:rPr lang="en-US" sz="2400" b="1" u="sng" dirty="0"/>
              <a:t>Client Side (minimum requirement): </a:t>
            </a:r>
          </a:p>
          <a:p>
            <a:r>
              <a:rPr lang="en-US" sz="2400" dirty="0"/>
              <a:t>Processor: Intel Dual Core</a:t>
            </a:r>
          </a:p>
          <a:p>
            <a:r>
              <a:rPr lang="en-US" sz="2400" dirty="0"/>
              <a:t>HDD: Minimum 80GB Disk Space</a:t>
            </a:r>
          </a:p>
          <a:p>
            <a:r>
              <a:rPr lang="en-US" sz="2400" dirty="0"/>
              <a:t>RAM: Minimum 2GB</a:t>
            </a:r>
          </a:p>
          <a:p>
            <a:r>
              <a:rPr lang="en-US" sz="2400" dirty="0"/>
              <a:t>OS: Windows 7, Linux</a:t>
            </a:r>
          </a:p>
        </p:txBody>
      </p:sp>
    </p:spTree>
    <p:extLst>
      <p:ext uri="{BB962C8B-B14F-4D97-AF65-F5344CB8AC3E}">
        <p14:creationId xmlns:p14="http://schemas.microsoft.com/office/powerpoint/2010/main" val="380430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628297-A89F-07DC-FF67-1BA07BEB64EB}"/>
              </a:ext>
            </a:extLst>
          </p:cNvPr>
          <p:cNvSpPr txBox="1"/>
          <p:nvPr/>
        </p:nvSpPr>
        <p:spPr>
          <a:xfrm>
            <a:off x="4848635" y="191411"/>
            <a:ext cx="2685800" cy="646331"/>
          </a:xfrm>
          <a:prstGeom prst="rect">
            <a:avLst/>
          </a:prstGeom>
          <a:noFill/>
        </p:spPr>
        <p:txBody>
          <a:bodyPr wrap="none" rtlCol="0">
            <a:spAutoFit/>
          </a:bodyPr>
          <a:lstStyle/>
          <a:p>
            <a:r>
              <a:rPr lang="en-US" sz="3600" b="1" dirty="0"/>
              <a:t>Advantages</a:t>
            </a:r>
          </a:p>
        </p:txBody>
      </p:sp>
      <p:sp>
        <p:nvSpPr>
          <p:cNvPr id="3" name="TextBox 2">
            <a:extLst>
              <a:ext uri="{FF2B5EF4-FFF2-40B4-BE49-F238E27FC236}">
                <a16:creationId xmlns:a16="http://schemas.microsoft.com/office/drawing/2014/main" id="{30AEF808-10B4-D047-69FC-970BFECFA791}"/>
              </a:ext>
            </a:extLst>
          </p:cNvPr>
          <p:cNvSpPr txBox="1"/>
          <p:nvPr/>
        </p:nvSpPr>
        <p:spPr>
          <a:xfrm>
            <a:off x="1141863" y="837742"/>
            <a:ext cx="9908274" cy="5262979"/>
          </a:xfrm>
          <a:prstGeom prst="rect">
            <a:avLst/>
          </a:prstGeom>
          <a:noFill/>
        </p:spPr>
        <p:txBody>
          <a:bodyPr wrap="square" rtlCol="0">
            <a:spAutoFit/>
          </a:bodyPr>
          <a:lstStyle/>
          <a:p>
            <a:pPr marL="457200" indent="-457200">
              <a:buFont typeface="Arial" panose="020B0604020202020204" pitchFamily="34" charset="0"/>
              <a:buChar char="•"/>
            </a:pPr>
            <a:r>
              <a:rPr lang="en-US" sz="2800" dirty="0"/>
              <a:t>Reach clients through their preferred communication channel for example email.</a:t>
            </a:r>
          </a:p>
          <a:p>
            <a:pPr marL="457200" indent="-457200">
              <a:buFont typeface="Arial" panose="020B0604020202020204" pitchFamily="34" charset="0"/>
              <a:buChar char="•"/>
            </a:pPr>
            <a:r>
              <a:rPr lang="en-US" sz="2800" dirty="0"/>
              <a:t>Provide added security. </a:t>
            </a:r>
          </a:p>
          <a:p>
            <a:pPr marL="457200" indent="-457200">
              <a:buFont typeface="Arial" panose="020B0604020202020204" pitchFamily="34" charset="0"/>
              <a:buChar char="•"/>
            </a:pPr>
            <a:r>
              <a:rPr lang="en-US" sz="2800" dirty="0"/>
              <a:t>Reduce friction in the payment process</a:t>
            </a:r>
            <a:r>
              <a:rPr lang="en-US" dirty="0"/>
              <a:t>.</a:t>
            </a:r>
          </a:p>
          <a:p>
            <a:pPr marL="457200" indent="-457200">
              <a:buFont typeface="Arial" panose="020B0604020202020204" pitchFamily="34" charset="0"/>
              <a:buChar char="•"/>
            </a:pPr>
            <a:r>
              <a:rPr lang="en-US" sz="2800" dirty="0"/>
              <a:t>Increased Speed of the operations.</a:t>
            </a:r>
          </a:p>
          <a:p>
            <a:pPr marL="457200" indent="-457200">
              <a:buFont typeface="Arial" panose="020B0604020202020204" pitchFamily="34" charset="0"/>
              <a:buChar char="•"/>
            </a:pPr>
            <a:r>
              <a:rPr lang="en-US" sz="2800" dirty="0"/>
              <a:t>Automated payment reminders are much simpler and faster to process. They can be easily scheduled to arrive in a fixed number of days before or after the due date.</a:t>
            </a:r>
          </a:p>
          <a:p>
            <a:pPr marL="457200" indent="-457200">
              <a:buFont typeface="Arial" panose="020B0604020202020204" pitchFamily="34" charset="0"/>
              <a:buChar char="•"/>
            </a:pPr>
            <a:r>
              <a:rPr lang="en-US" sz="2800" dirty="0"/>
              <a:t>Automated messages allow customers the freedom to open their messages on the move, while also giving them the ability to quickly access the communication at their fingertips rather than searching for a filed-away letter.</a:t>
            </a:r>
          </a:p>
        </p:txBody>
      </p:sp>
    </p:spTree>
    <p:extLst>
      <p:ext uri="{BB962C8B-B14F-4D97-AF65-F5344CB8AC3E}">
        <p14:creationId xmlns:p14="http://schemas.microsoft.com/office/powerpoint/2010/main" val="31655624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3643E30-ECF7-00B1-C50A-853AFC4543E8}"/>
              </a:ext>
            </a:extLst>
          </p:cNvPr>
          <p:cNvSpPr txBox="1"/>
          <p:nvPr/>
        </p:nvSpPr>
        <p:spPr>
          <a:xfrm>
            <a:off x="4464559" y="423081"/>
            <a:ext cx="3262881" cy="646331"/>
          </a:xfrm>
          <a:prstGeom prst="rect">
            <a:avLst/>
          </a:prstGeom>
          <a:noFill/>
        </p:spPr>
        <p:txBody>
          <a:bodyPr wrap="none" rtlCol="0">
            <a:spAutoFit/>
          </a:bodyPr>
          <a:lstStyle/>
          <a:p>
            <a:r>
              <a:rPr lang="en-US" sz="3600" b="1" dirty="0"/>
              <a:t>Disadvantages</a:t>
            </a:r>
          </a:p>
        </p:txBody>
      </p:sp>
      <p:sp>
        <p:nvSpPr>
          <p:cNvPr id="3" name="TextBox 2">
            <a:extLst>
              <a:ext uri="{FF2B5EF4-FFF2-40B4-BE49-F238E27FC236}">
                <a16:creationId xmlns:a16="http://schemas.microsoft.com/office/drawing/2014/main" id="{B4842AEA-E70C-A997-7320-E9C935E98F96}"/>
              </a:ext>
            </a:extLst>
          </p:cNvPr>
          <p:cNvSpPr txBox="1"/>
          <p:nvPr/>
        </p:nvSpPr>
        <p:spPr>
          <a:xfrm>
            <a:off x="1364776" y="1243786"/>
            <a:ext cx="9812740" cy="4370427"/>
          </a:xfrm>
          <a:prstGeom prst="rect">
            <a:avLst/>
          </a:prstGeom>
          <a:noFill/>
        </p:spPr>
        <p:txBody>
          <a:bodyPr wrap="square" rtlCol="0">
            <a:spAutoFit/>
          </a:bodyPr>
          <a:lstStyle/>
          <a:p>
            <a:pPr algn="l"/>
            <a:endParaRPr lang="en-US" b="1" i="0" dirty="0">
              <a:solidFill>
                <a:srgbClr val="374151"/>
              </a:solidFill>
              <a:effectLst/>
              <a:latin typeface="Söhne"/>
            </a:endParaRPr>
          </a:p>
          <a:p>
            <a:pPr algn="l">
              <a:buFont typeface="+mj-lt"/>
              <a:buAutoNum type="arabicPeriod"/>
            </a:pPr>
            <a:r>
              <a:rPr lang="en-US" sz="2000" b="1" i="0" dirty="0">
                <a:effectLst/>
              </a:rPr>
              <a:t> Learning curve: Learning how to use a PRA rental application can take time, especially for those who are not familiar with technology. It may require training for staff or additional time for landlords to learn how to use the application effectively.</a:t>
            </a:r>
          </a:p>
          <a:p>
            <a:pPr algn="l">
              <a:buFont typeface="+mj-lt"/>
              <a:buAutoNum type="arabicPeriod"/>
            </a:pPr>
            <a:endParaRPr lang="en-US" sz="2000" b="1" i="0" dirty="0">
              <a:effectLst/>
            </a:endParaRPr>
          </a:p>
          <a:p>
            <a:pPr algn="l">
              <a:buFont typeface="+mj-lt"/>
              <a:buAutoNum type="arabicPeriod"/>
            </a:pPr>
            <a:r>
              <a:rPr lang="en-US" sz="2000" b="1" i="0" dirty="0">
                <a:effectLst/>
              </a:rPr>
              <a:t> Dependence on technology: As with any technology, there is always a risk of system downtime, technical glitches, or cyber threats. If the PRA rental application goes down or experiences technical issues, it can disrupt the management of rental properties.</a:t>
            </a:r>
          </a:p>
          <a:p>
            <a:pPr algn="l">
              <a:buFont typeface="+mj-lt"/>
              <a:buAutoNum type="arabicPeriod"/>
            </a:pPr>
            <a:endParaRPr lang="en-US" sz="2000" b="1" i="0" dirty="0">
              <a:effectLst/>
            </a:endParaRPr>
          </a:p>
          <a:p>
            <a:pPr algn="l">
              <a:buFont typeface="+mj-lt"/>
              <a:buAutoNum type="arabicPeriod"/>
            </a:pPr>
            <a:r>
              <a:rPr lang="en-US" sz="2000" b="1" i="0" dirty="0">
                <a:effectLst/>
              </a:rPr>
              <a:t> Limited customization: Some PRA rental applications may have limited customization options, meaning that landlords or property managers may not be able to customize the application to their specific needs.</a:t>
            </a:r>
          </a:p>
        </p:txBody>
      </p:sp>
    </p:spTree>
    <p:extLst>
      <p:ext uri="{BB962C8B-B14F-4D97-AF65-F5344CB8AC3E}">
        <p14:creationId xmlns:p14="http://schemas.microsoft.com/office/powerpoint/2010/main" val="39355312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F753A68-C1C2-C3DA-2600-6A8742BEE7A7}"/>
              </a:ext>
            </a:extLst>
          </p:cNvPr>
          <p:cNvSpPr txBox="1"/>
          <p:nvPr/>
        </p:nvSpPr>
        <p:spPr>
          <a:xfrm>
            <a:off x="4186451" y="381716"/>
            <a:ext cx="6107372" cy="707886"/>
          </a:xfrm>
          <a:prstGeom prst="rect">
            <a:avLst/>
          </a:prstGeom>
          <a:noFill/>
        </p:spPr>
        <p:txBody>
          <a:bodyPr wrap="square">
            <a:spAutoFit/>
          </a:bodyPr>
          <a:lstStyle/>
          <a:p>
            <a:r>
              <a:rPr lang="en-US" sz="4000" b="1" dirty="0">
                <a:latin typeface="+mj-lt"/>
              </a:rPr>
              <a:t> Conclusion</a:t>
            </a:r>
          </a:p>
        </p:txBody>
      </p:sp>
      <p:sp>
        <p:nvSpPr>
          <p:cNvPr id="3" name="TextBox 2">
            <a:extLst>
              <a:ext uri="{FF2B5EF4-FFF2-40B4-BE49-F238E27FC236}">
                <a16:creationId xmlns:a16="http://schemas.microsoft.com/office/drawing/2014/main" id="{7D5EF53B-0857-C6AD-CCC8-BA8FBBB4F57B}"/>
              </a:ext>
            </a:extLst>
          </p:cNvPr>
          <p:cNvSpPr txBox="1"/>
          <p:nvPr/>
        </p:nvSpPr>
        <p:spPr>
          <a:xfrm>
            <a:off x="909851" y="1089602"/>
            <a:ext cx="10372298" cy="4893647"/>
          </a:xfrm>
          <a:prstGeom prst="rect">
            <a:avLst/>
          </a:prstGeom>
          <a:noFill/>
        </p:spPr>
        <p:txBody>
          <a:bodyPr wrap="square" rtlCol="0">
            <a:spAutoFit/>
          </a:bodyPr>
          <a:lstStyle/>
          <a:p>
            <a:r>
              <a:rPr lang="en-US" sz="2400" dirty="0"/>
              <a:t>In conclusion, a PRA (Property Rental Application) can provide a comprehensive software solution for property managers and landlords to manage their rental properties more efficiently. By automating tasks, improving communication, and increasing efficiency, a PRA rental application can help landlords and property managers save time and effort, while also enhancing the rental experience for tenants.</a:t>
            </a:r>
          </a:p>
          <a:p>
            <a:endParaRPr lang="en-US" sz="2400" dirty="0"/>
          </a:p>
          <a:p>
            <a:r>
              <a:rPr lang="en-US" sz="2400" dirty="0"/>
              <a:t>Overall, a PRA rental application can be an excellent investment for landlords and property managers who want to streamline their property management tasks, improve communication, and enhance the rental experience for tenants. It is crucial to choose a reputable PRA rental application provider that offers robust security measures, excellent customer support, and a user-friendly interface to ensure the best possible experience.</a:t>
            </a:r>
          </a:p>
        </p:txBody>
      </p:sp>
    </p:spTree>
    <p:extLst>
      <p:ext uri="{BB962C8B-B14F-4D97-AF65-F5344CB8AC3E}">
        <p14:creationId xmlns:p14="http://schemas.microsoft.com/office/powerpoint/2010/main" val="30076658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00907C2-E3A9-42C0-51A3-9748DA653BE7}"/>
              </a:ext>
            </a:extLst>
          </p:cNvPr>
          <p:cNvSpPr txBox="1"/>
          <p:nvPr/>
        </p:nvSpPr>
        <p:spPr>
          <a:xfrm>
            <a:off x="3424451" y="258887"/>
            <a:ext cx="6107372" cy="707886"/>
          </a:xfrm>
          <a:prstGeom prst="rect">
            <a:avLst/>
          </a:prstGeom>
          <a:noFill/>
        </p:spPr>
        <p:txBody>
          <a:bodyPr wrap="square">
            <a:spAutoFit/>
          </a:bodyPr>
          <a:lstStyle/>
          <a:p>
            <a:r>
              <a:rPr lang="en-US" sz="4000" b="1" dirty="0">
                <a:latin typeface="+mj-lt"/>
              </a:rPr>
              <a:t> Future Enhancement</a:t>
            </a:r>
          </a:p>
        </p:txBody>
      </p:sp>
      <p:sp>
        <p:nvSpPr>
          <p:cNvPr id="3" name="TextBox 2">
            <a:extLst>
              <a:ext uri="{FF2B5EF4-FFF2-40B4-BE49-F238E27FC236}">
                <a16:creationId xmlns:a16="http://schemas.microsoft.com/office/drawing/2014/main" id="{D2E82A62-7D15-CAB6-5242-2686F7AF4051}"/>
              </a:ext>
            </a:extLst>
          </p:cNvPr>
          <p:cNvSpPr txBox="1"/>
          <p:nvPr/>
        </p:nvSpPr>
        <p:spPr>
          <a:xfrm>
            <a:off x="950794" y="1074509"/>
            <a:ext cx="10290412" cy="4708981"/>
          </a:xfrm>
          <a:prstGeom prst="rect">
            <a:avLst/>
          </a:prstGeom>
          <a:noFill/>
        </p:spPr>
        <p:txBody>
          <a:bodyPr wrap="square" rtlCol="0">
            <a:spAutoFit/>
          </a:bodyPr>
          <a:lstStyle/>
          <a:p>
            <a:pPr algn="l">
              <a:buFont typeface="+mj-lt"/>
              <a:buAutoNum type="arabicPeriod"/>
            </a:pPr>
            <a:r>
              <a:rPr lang="en-US" sz="2000" i="0" dirty="0">
                <a:effectLst/>
              </a:rPr>
              <a:t>Mobile app: Creating a mobile app version of the PRA rental application would allow landlords and property managers to manage their properties and communicate with tenants while on the go.</a:t>
            </a:r>
          </a:p>
          <a:p>
            <a:pPr algn="l">
              <a:buFont typeface="+mj-lt"/>
              <a:buAutoNum type="arabicPeriod"/>
            </a:pPr>
            <a:endParaRPr lang="en-US" sz="2000" i="0" dirty="0">
              <a:effectLst/>
            </a:endParaRPr>
          </a:p>
          <a:p>
            <a:pPr algn="l">
              <a:buFont typeface="+mj-lt"/>
              <a:buAutoNum type="arabicPeriod"/>
            </a:pPr>
            <a:r>
              <a:rPr lang="en-US" sz="2000" i="0" dirty="0">
                <a:effectLst/>
              </a:rPr>
              <a:t>Analytics and reporting: Adding analytics and reporting functionality to the PRA rental application could provide landlords and property managers with valuable insights into their rental properties' performance, including occupancy rates, revenue, and expenses.</a:t>
            </a:r>
          </a:p>
          <a:p>
            <a:pPr algn="l">
              <a:buFont typeface="+mj-lt"/>
              <a:buAutoNum type="arabicPeriod"/>
            </a:pPr>
            <a:endParaRPr lang="en-US" sz="2000" i="0" dirty="0">
              <a:effectLst/>
            </a:endParaRPr>
          </a:p>
          <a:p>
            <a:pPr algn="l">
              <a:buFont typeface="+mj-lt"/>
              <a:buAutoNum type="arabicPeriod"/>
            </a:pPr>
            <a:r>
              <a:rPr lang="en-US" sz="2000" i="0" dirty="0">
                <a:effectLst/>
              </a:rPr>
              <a:t>Virtual reality tours: Incorporating virtual reality tours into the PRA rental application could provide prospective tenants with a more immersive rental property viewing experience.</a:t>
            </a:r>
          </a:p>
          <a:p>
            <a:pPr algn="l">
              <a:buFont typeface="+mj-lt"/>
              <a:buAutoNum type="arabicPeriod"/>
            </a:pPr>
            <a:endParaRPr lang="en-US" sz="2000" i="0" dirty="0">
              <a:effectLst/>
            </a:endParaRPr>
          </a:p>
          <a:p>
            <a:pPr algn="l">
              <a:buFont typeface="+mj-lt"/>
              <a:buAutoNum type="arabicPeriod"/>
            </a:pPr>
            <a:r>
              <a:rPr lang="en-US" sz="2000" i="0" dirty="0">
                <a:effectLst/>
              </a:rPr>
              <a:t>Language translation: Providing language translation services within the PRA rental application could make it easier for landlords and property managers to communicate with tenants who speak different languages.</a:t>
            </a:r>
          </a:p>
          <a:p>
            <a:endParaRPr lang="en-US" dirty="0"/>
          </a:p>
        </p:txBody>
      </p:sp>
    </p:spTree>
    <p:extLst>
      <p:ext uri="{BB962C8B-B14F-4D97-AF65-F5344CB8AC3E}">
        <p14:creationId xmlns:p14="http://schemas.microsoft.com/office/powerpoint/2010/main" val="30136825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3B351C0-C8F9-8551-2DBF-37BEE39A591B}"/>
              </a:ext>
            </a:extLst>
          </p:cNvPr>
          <p:cNvSpPr txBox="1"/>
          <p:nvPr/>
        </p:nvSpPr>
        <p:spPr>
          <a:xfrm>
            <a:off x="4363872" y="490898"/>
            <a:ext cx="6107372" cy="707886"/>
          </a:xfrm>
          <a:prstGeom prst="rect">
            <a:avLst/>
          </a:prstGeom>
          <a:noFill/>
        </p:spPr>
        <p:txBody>
          <a:bodyPr wrap="square">
            <a:spAutoFit/>
          </a:bodyPr>
          <a:lstStyle/>
          <a:p>
            <a:r>
              <a:rPr lang="en-US" sz="4000" b="1" dirty="0">
                <a:latin typeface="+mj-lt"/>
              </a:rPr>
              <a:t> References</a:t>
            </a:r>
          </a:p>
        </p:txBody>
      </p:sp>
      <p:sp>
        <p:nvSpPr>
          <p:cNvPr id="3" name="TextBox 2">
            <a:extLst>
              <a:ext uri="{FF2B5EF4-FFF2-40B4-BE49-F238E27FC236}">
                <a16:creationId xmlns:a16="http://schemas.microsoft.com/office/drawing/2014/main" id="{A523E7A4-A204-6B77-A188-0DE648AFEE2C}"/>
              </a:ext>
            </a:extLst>
          </p:cNvPr>
          <p:cNvSpPr txBox="1"/>
          <p:nvPr/>
        </p:nvSpPr>
        <p:spPr>
          <a:xfrm>
            <a:off x="1367051" y="1832886"/>
            <a:ext cx="9457898" cy="3170099"/>
          </a:xfrm>
          <a:prstGeom prst="rect">
            <a:avLst/>
          </a:prstGeom>
          <a:noFill/>
        </p:spPr>
        <p:txBody>
          <a:bodyPr wrap="square" rtlCol="0">
            <a:spAutoFit/>
          </a:bodyPr>
          <a:lstStyle/>
          <a:p>
            <a:pPr marL="285750" indent="-285750">
              <a:buFont typeface="Arial" panose="020B0604020202020204" pitchFamily="34" charset="0"/>
              <a:buChar char="•"/>
            </a:pPr>
            <a:r>
              <a:rPr lang="en-US" sz="2000" dirty="0"/>
              <a:t> JavaScript Enlightenment, Cody Lindley-First Edition, based on JavaScript 1.5, ECMA-262, Edition </a:t>
            </a:r>
          </a:p>
          <a:p>
            <a:pPr marL="285750" indent="-285750">
              <a:buFont typeface="Arial" panose="020B0604020202020204" pitchFamily="34" charset="0"/>
              <a:buChar char="•"/>
            </a:pPr>
            <a:r>
              <a:rPr lang="en-US" sz="2000" dirty="0"/>
              <a:t> Mc Graw Hill’s, Java: The complete reference 7thEdition,   HerbertScheldt</a:t>
            </a:r>
          </a:p>
          <a:p>
            <a:pPr marL="285750" indent="-285750">
              <a:buFont typeface="Arial" panose="020B0604020202020204" pitchFamily="34" charset="0"/>
              <a:buChar char="•"/>
            </a:pPr>
            <a:r>
              <a:rPr lang="en-US" sz="2000" dirty="0"/>
              <a:t>Complete CSS Guide, Maxine Sherrin and John Allsopp-  O'ReillyMedia; September 2012 </a:t>
            </a:r>
          </a:p>
          <a:p>
            <a:endParaRPr lang="en-US" sz="2000" dirty="0"/>
          </a:p>
          <a:p>
            <a:r>
              <a:rPr lang="en-US" sz="2000" dirty="0"/>
              <a:t>ONLINE REFERENCE </a:t>
            </a:r>
          </a:p>
          <a:p>
            <a:pPr marL="285750" indent="-285750">
              <a:buFont typeface="Arial" panose="020B0604020202020204" pitchFamily="34" charset="0"/>
              <a:buChar char="•"/>
            </a:pPr>
            <a:r>
              <a:rPr lang="en-US" sz="2000" dirty="0"/>
              <a:t>www.Google.com </a:t>
            </a:r>
          </a:p>
          <a:p>
            <a:pPr marL="285750" indent="-285750">
              <a:buFont typeface="Arial" panose="020B0604020202020204" pitchFamily="34" charset="0"/>
              <a:buChar char="•"/>
            </a:pPr>
            <a:r>
              <a:rPr lang="en-US" sz="2000" dirty="0"/>
              <a:t>www.w3school.com </a:t>
            </a:r>
          </a:p>
          <a:p>
            <a:pPr marL="285750" indent="-285750">
              <a:buFont typeface="Arial" panose="020B0604020202020204" pitchFamily="34" charset="0"/>
              <a:buChar char="•"/>
            </a:pPr>
            <a:r>
              <a:rPr lang="en-US" sz="2000" dirty="0"/>
              <a:t>www.javatpoint.co</a:t>
            </a:r>
          </a:p>
        </p:txBody>
      </p:sp>
    </p:spTree>
    <p:extLst>
      <p:ext uri="{BB962C8B-B14F-4D97-AF65-F5344CB8AC3E}">
        <p14:creationId xmlns:p14="http://schemas.microsoft.com/office/powerpoint/2010/main" val="3859704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43B5FD-E6A5-924C-7913-DB41EA037646}"/>
              </a:ext>
            </a:extLst>
          </p:cNvPr>
          <p:cNvSpPr txBox="1"/>
          <p:nvPr/>
        </p:nvSpPr>
        <p:spPr>
          <a:xfrm>
            <a:off x="5063319" y="736980"/>
            <a:ext cx="2579427" cy="523220"/>
          </a:xfrm>
          <a:prstGeom prst="rect">
            <a:avLst/>
          </a:prstGeom>
          <a:noFill/>
        </p:spPr>
        <p:txBody>
          <a:bodyPr wrap="square" rtlCol="0">
            <a:spAutoFit/>
          </a:bodyPr>
          <a:lstStyle/>
          <a:p>
            <a:r>
              <a:rPr lang="en-GB" sz="2800" b="1" dirty="0">
                <a:latin typeface="+mj-lt"/>
                <a:cs typeface="Arial" pitchFamily="34" charset="0"/>
              </a:rPr>
              <a:t>OBJECTIVE</a:t>
            </a:r>
            <a:endParaRPr lang="en-US" sz="2800" dirty="0"/>
          </a:p>
        </p:txBody>
      </p:sp>
      <p:sp>
        <p:nvSpPr>
          <p:cNvPr id="3" name="TextBox 2">
            <a:extLst>
              <a:ext uri="{FF2B5EF4-FFF2-40B4-BE49-F238E27FC236}">
                <a16:creationId xmlns:a16="http://schemas.microsoft.com/office/drawing/2014/main" id="{186821A0-823E-192F-881D-0492054C5C71}"/>
              </a:ext>
            </a:extLst>
          </p:cNvPr>
          <p:cNvSpPr txBox="1"/>
          <p:nvPr/>
        </p:nvSpPr>
        <p:spPr>
          <a:xfrm>
            <a:off x="2934268" y="2047165"/>
            <a:ext cx="6837528" cy="3046988"/>
          </a:xfrm>
          <a:prstGeom prst="rect">
            <a:avLst/>
          </a:prstGeom>
          <a:noFill/>
        </p:spPr>
        <p:txBody>
          <a:bodyPr wrap="square" rtlCol="0">
            <a:spAutoFit/>
          </a:bodyPr>
          <a:lstStyle/>
          <a:p>
            <a:r>
              <a:rPr lang="en-US" sz="2400" dirty="0"/>
              <a:t>Payment reminder app is useful for those who often forget to pay their rent and for those who find it hard to collect the payment from their clients/tenants. This app reminds them to pay as in case of the tenant and to collect in case of the owner of the properties by sending notifications on email as well as mobile phone. This application makes it very easy to manage the finances and dues.</a:t>
            </a:r>
          </a:p>
        </p:txBody>
      </p:sp>
    </p:spTree>
    <p:extLst>
      <p:ext uri="{BB962C8B-B14F-4D97-AF65-F5344CB8AC3E}">
        <p14:creationId xmlns:p14="http://schemas.microsoft.com/office/powerpoint/2010/main" val="1167011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10C9C8-B727-E97A-5F7E-4A4E18062281}"/>
              </a:ext>
            </a:extLst>
          </p:cNvPr>
          <p:cNvSpPr txBox="1"/>
          <p:nvPr/>
        </p:nvSpPr>
        <p:spPr>
          <a:xfrm>
            <a:off x="4758197" y="464024"/>
            <a:ext cx="4112848" cy="584775"/>
          </a:xfrm>
          <a:prstGeom prst="rect">
            <a:avLst/>
          </a:prstGeom>
          <a:noFill/>
        </p:spPr>
        <p:txBody>
          <a:bodyPr wrap="square" rtlCol="0">
            <a:spAutoFit/>
          </a:bodyPr>
          <a:lstStyle/>
          <a:p>
            <a:r>
              <a:rPr lang="en-US" sz="3200" b="1" dirty="0">
                <a:latin typeface="+mj-lt"/>
              </a:rPr>
              <a:t>Technology Used</a:t>
            </a:r>
          </a:p>
        </p:txBody>
      </p:sp>
      <p:sp>
        <p:nvSpPr>
          <p:cNvPr id="3" name="TextBox 2">
            <a:extLst>
              <a:ext uri="{FF2B5EF4-FFF2-40B4-BE49-F238E27FC236}">
                <a16:creationId xmlns:a16="http://schemas.microsoft.com/office/drawing/2014/main" id="{6FF0814D-AD0C-C005-0282-9FFF278D2CD2}"/>
              </a:ext>
            </a:extLst>
          </p:cNvPr>
          <p:cNvSpPr txBox="1"/>
          <p:nvPr/>
        </p:nvSpPr>
        <p:spPr>
          <a:xfrm>
            <a:off x="3457272" y="2598003"/>
            <a:ext cx="6714698" cy="830997"/>
          </a:xfrm>
          <a:prstGeom prst="rect">
            <a:avLst/>
          </a:prstGeom>
          <a:noFill/>
        </p:spPr>
        <p:txBody>
          <a:bodyPr wrap="square" rtlCol="0">
            <a:spAutoFit/>
          </a:bodyPr>
          <a:lstStyle/>
          <a:p>
            <a:r>
              <a:rPr lang="en-US" sz="2400" dirty="0"/>
              <a:t>BACK END </a:t>
            </a:r>
            <a:r>
              <a:rPr lang="en-US" sz="2400" dirty="0">
                <a:sym typeface="Wingdings" panose="05000000000000000000" pitchFamily="2" charset="2"/>
              </a:rPr>
              <a:t> JAVA SPRING BOOT REST API</a:t>
            </a:r>
          </a:p>
          <a:p>
            <a:r>
              <a:rPr lang="en-US" sz="2400" dirty="0">
                <a:sym typeface="Wingdings" panose="05000000000000000000" pitchFamily="2" charset="2"/>
              </a:rPr>
              <a:t>FRONT END  REACT</a:t>
            </a:r>
            <a:endParaRPr lang="en-US" sz="2400" dirty="0"/>
          </a:p>
        </p:txBody>
      </p:sp>
    </p:spTree>
    <p:extLst>
      <p:ext uri="{BB962C8B-B14F-4D97-AF65-F5344CB8AC3E}">
        <p14:creationId xmlns:p14="http://schemas.microsoft.com/office/powerpoint/2010/main" val="12552711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591DA2C-28F6-68EE-34EC-139373B96CFF}"/>
              </a:ext>
            </a:extLst>
          </p:cNvPr>
          <p:cNvSpPr txBox="1"/>
          <p:nvPr/>
        </p:nvSpPr>
        <p:spPr>
          <a:xfrm>
            <a:off x="4082954" y="2388357"/>
            <a:ext cx="5320353" cy="923330"/>
          </a:xfrm>
          <a:prstGeom prst="rect">
            <a:avLst/>
          </a:prstGeom>
          <a:noFill/>
        </p:spPr>
        <p:txBody>
          <a:bodyPr wrap="square" rtlCol="0">
            <a:spAutoFit/>
          </a:bodyPr>
          <a:lstStyle/>
          <a:p>
            <a:r>
              <a:rPr lang="en-US" sz="5400" dirty="0">
                <a:latin typeface="+mj-lt"/>
              </a:rPr>
              <a:t>UML DIAGRAMS</a:t>
            </a:r>
          </a:p>
        </p:txBody>
      </p:sp>
    </p:spTree>
    <p:extLst>
      <p:ext uri="{BB962C8B-B14F-4D97-AF65-F5344CB8AC3E}">
        <p14:creationId xmlns:p14="http://schemas.microsoft.com/office/powerpoint/2010/main" val="284985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E8B628-E70D-AAF5-4B3B-18DC404C3EF5}"/>
              </a:ext>
            </a:extLst>
          </p:cNvPr>
          <p:cNvSpPr txBox="1"/>
          <p:nvPr/>
        </p:nvSpPr>
        <p:spPr>
          <a:xfrm>
            <a:off x="4790364" y="179499"/>
            <a:ext cx="3875964" cy="584775"/>
          </a:xfrm>
          <a:prstGeom prst="rect">
            <a:avLst/>
          </a:prstGeom>
          <a:noFill/>
        </p:spPr>
        <p:txBody>
          <a:bodyPr wrap="square" rtlCol="0">
            <a:spAutoFit/>
          </a:bodyPr>
          <a:lstStyle/>
          <a:p>
            <a:r>
              <a:rPr lang="en-US" sz="3200" dirty="0"/>
              <a:t>ER DIAGRAM</a:t>
            </a:r>
          </a:p>
        </p:txBody>
      </p:sp>
      <p:pic>
        <p:nvPicPr>
          <p:cNvPr id="4" name="Picture 3">
            <a:extLst>
              <a:ext uri="{FF2B5EF4-FFF2-40B4-BE49-F238E27FC236}">
                <a16:creationId xmlns:a16="http://schemas.microsoft.com/office/drawing/2014/main" id="{F4B348CF-ED34-B2EC-840D-553E2EC84A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7543" y="764274"/>
            <a:ext cx="9144000" cy="5244640"/>
          </a:xfrm>
          <a:prstGeom prst="rect">
            <a:avLst/>
          </a:prstGeom>
        </p:spPr>
      </p:pic>
    </p:spTree>
    <p:extLst>
      <p:ext uri="{BB962C8B-B14F-4D97-AF65-F5344CB8AC3E}">
        <p14:creationId xmlns:p14="http://schemas.microsoft.com/office/powerpoint/2010/main" val="3082466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B65948-5402-8467-73F8-165FBFA69721}"/>
              </a:ext>
            </a:extLst>
          </p:cNvPr>
          <p:cNvSpPr txBox="1"/>
          <p:nvPr/>
        </p:nvSpPr>
        <p:spPr>
          <a:xfrm>
            <a:off x="3084392" y="0"/>
            <a:ext cx="6687405" cy="461665"/>
          </a:xfrm>
          <a:prstGeom prst="rect">
            <a:avLst/>
          </a:prstGeom>
          <a:noFill/>
        </p:spPr>
        <p:txBody>
          <a:bodyPr wrap="square" rtlCol="0">
            <a:spAutoFit/>
          </a:bodyPr>
          <a:lstStyle/>
          <a:p>
            <a:r>
              <a:rPr lang="en-US" sz="2400" b="1" dirty="0"/>
              <a:t>ER DIAGRAM MY SQL AUTO-GENERATED</a:t>
            </a:r>
          </a:p>
        </p:txBody>
      </p:sp>
      <p:pic>
        <p:nvPicPr>
          <p:cNvPr id="4" name="Picture 3">
            <a:extLst>
              <a:ext uri="{FF2B5EF4-FFF2-40B4-BE49-F238E27FC236}">
                <a16:creationId xmlns:a16="http://schemas.microsoft.com/office/drawing/2014/main" id="{CE56EC54-E669-8A81-0551-14CB3397A9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4629" y="563265"/>
            <a:ext cx="8998857" cy="5489192"/>
          </a:xfrm>
          <a:prstGeom prst="rect">
            <a:avLst/>
          </a:prstGeom>
        </p:spPr>
      </p:pic>
    </p:spTree>
    <p:extLst>
      <p:ext uri="{BB962C8B-B14F-4D97-AF65-F5344CB8AC3E}">
        <p14:creationId xmlns:p14="http://schemas.microsoft.com/office/powerpoint/2010/main" val="25315001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91EB3B0-5ED9-35AD-AFD6-29E870E938C9}"/>
              </a:ext>
            </a:extLst>
          </p:cNvPr>
          <p:cNvPicPr>
            <a:picLocks noChangeAspect="1"/>
          </p:cNvPicPr>
          <p:nvPr/>
        </p:nvPicPr>
        <p:blipFill rotWithShape="1">
          <a:blip r:embed="rId2">
            <a:extLst>
              <a:ext uri="{28A0092B-C50C-407E-A947-70E740481C1C}">
                <a14:useLocalDpi xmlns:a14="http://schemas.microsoft.com/office/drawing/2010/main" val="0"/>
              </a:ext>
            </a:extLst>
          </a:blip>
          <a:srcRect t="3596"/>
          <a:stretch/>
        </p:blipFill>
        <p:spPr>
          <a:xfrm>
            <a:off x="1912961" y="640793"/>
            <a:ext cx="8377668" cy="5411664"/>
          </a:xfrm>
          <a:prstGeom prst="rect">
            <a:avLst/>
          </a:prstGeom>
        </p:spPr>
      </p:pic>
      <p:sp>
        <p:nvSpPr>
          <p:cNvPr id="4" name="TextBox 3">
            <a:extLst>
              <a:ext uri="{FF2B5EF4-FFF2-40B4-BE49-F238E27FC236}">
                <a16:creationId xmlns:a16="http://schemas.microsoft.com/office/drawing/2014/main" id="{F177B259-8B74-5A75-A7E0-0693194A68B9}"/>
              </a:ext>
            </a:extLst>
          </p:cNvPr>
          <p:cNvSpPr txBox="1"/>
          <p:nvPr/>
        </p:nvSpPr>
        <p:spPr>
          <a:xfrm>
            <a:off x="3562065" y="179128"/>
            <a:ext cx="5527344" cy="461665"/>
          </a:xfrm>
          <a:prstGeom prst="rect">
            <a:avLst/>
          </a:prstGeom>
          <a:noFill/>
        </p:spPr>
        <p:txBody>
          <a:bodyPr wrap="square" rtlCol="0">
            <a:spAutoFit/>
          </a:bodyPr>
          <a:lstStyle/>
          <a:p>
            <a:r>
              <a:rPr lang="en-US" sz="2400" b="1" dirty="0"/>
              <a:t> ACTIVITY DIAGRAM OF OWNER</a:t>
            </a:r>
          </a:p>
        </p:txBody>
      </p:sp>
    </p:spTree>
    <p:extLst>
      <p:ext uri="{BB962C8B-B14F-4D97-AF65-F5344CB8AC3E}">
        <p14:creationId xmlns:p14="http://schemas.microsoft.com/office/powerpoint/2010/main" val="1091523169"/>
      </p:ext>
    </p:extLst>
  </p:cSld>
  <p:clrMapOvr>
    <a:masterClrMapping/>
  </p:clrMapOvr>
</p:sld>
</file>

<file path=ppt/theme/theme1.xml><?xml version="1.0" encoding="utf-8"?>
<a:theme xmlns:a="http://schemas.openxmlformats.org/drawingml/2006/main" name="Gallery">
  <a:themeElements>
    <a:clrScheme name="Green Yellow">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611</TotalTime>
  <Words>989</Words>
  <Application>Microsoft Office PowerPoint</Application>
  <PresentationFormat>Widescreen</PresentationFormat>
  <Paragraphs>94</Paragraphs>
  <Slides>38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Arial</vt:lpstr>
      <vt:lpstr>Calibri</vt:lpstr>
      <vt:lpstr>Gill Sans MT</vt:lpstr>
      <vt:lpstr>Söhne</vt:lpstr>
      <vt:lpstr>Gallery</vt:lpstr>
      <vt:lpstr>Payment reminder           application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Payment reminder           application</dc:title>
  <dc:creator>deeksha sahu</dc:creator>
  <cp:lastModifiedBy>deeksha sahu</cp:lastModifiedBy>
  <cp:revision>9</cp:revision>
  <dcterms:created xsi:type="dcterms:W3CDTF">2023-03-08T21:25:27Z</dcterms:created>
  <dcterms:modified xsi:type="dcterms:W3CDTF">2023-03-10T22:47:10Z</dcterms:modified>
</cp:coreProperties>
</file>

<file path=docProps/thumbnail.jpeg>
</file>